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Noto Sans Medium"/>
      <p:regular r:id="rId37"/>
      <p:bold r:id="rId38"/>
      <p:italic r:id="rId39"/>
      <p:boldItalic r:id="rId40"/>
    </p:embeddedFont>
    <p:embeddedFont>
      <p:font typeface="Noto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i2JO9/2ieCxRpPqiM8TMX/fPc1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E5F63E-9988-4CFA-879A-32EFE0378CC1}">
  <a:tblStyle styleId="{E9E5F63E-9988-4CFA-879A-32EFE0378CC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F2814A9-1789-4C14-9072-C7218FD5AA8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NotoSans-bold.fntdata"/><Relationship Id="rId41" Type="http://schemas.openxmlformats.org/officeDocument/2006/relationships/font" Target="fonts/NotoSans-regular.fntdata"/><Relationship Id="rId22" Type="http://schemas.openxmlformats.org/officeDocument/2006/relationships/slide" Target="slides/slide17.xml"/><Relationship Id="rId44" Type="http://schemas.openxmlformats.org/officeDocument/2006/relationships/font" Target="fonts/Noto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Noto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otoSansMedium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otoSansMedium-italic.fntdata"/><Relationship Id="rId16" Type="http://schemas.openxmlformats.org/officeDocument/2006/relationships/slide" Target="slides/slide11.xml"/><Relationship Id="rId38" Type="http://schemas.openxmlformats.org/officeDocument/2006/relationships/font" Target="fonts/NotoSans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unch.co.kr/@chris-song/54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기자재 범주 분석 및 리드타임 예측 서비스 발표를 맡은 윤진식이다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드릴 내용 중 개관 및 데이터에 관련된 부분은 제가 말씀을 드리고, 백엔드 및 프론트엔드 구현에 대해서는 강정효 군이 설명을 드리겠다.</a:t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77882a5e1_5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77882a5e1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RDS 설명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77882a5e1_5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077882a5e1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77882a5e1_5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77882a5e1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7119ab95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카테고리를 분석하기 위해 다음 4개의 feature를 사용했다.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설명 읽기</a:t>
            </a:r>
            <a:endParaRPr/>
          </a:p>
        </p:txBody>
      </p:sp>
      <p:sp>
        <p:nvSpPr>
          <p:cNvPr id="195" name="Google Shape;195;g207119ab95d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카테고리를 분석하기 위해 다음과 같이 전처리를 수행하였다.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Machinery 열의 레코드는 No.1 같이 카테고리 분류에 그다지 도움이 되지 않는 단어들이 들어있다. 카테고리 분석에 주요할 단어는 마지막 2단어라고 판단하고 대치했다.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Assembly 열에도 0R4283이라든지, 101-0336이라든지 하는 카테고리 분류에 그다지 도움이 되지 않는 단어들이 있어서 이를 뗐다.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모델로서 쓰인 랜덤포레스트에 대해 간략히 설명드리겠다.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랜덤포레스트를 설명 드리려면 먼저 결정트리에 대해 설명을 드려야 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결정트리는 특정 기준에 대해 True False, 또는 값을 기준으로 분화되는 트리다.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단일 결정트리로도 카테고리 분류가 가능하지만, 이는 일반적으로 과적합되는 경향이 있다고 알려져 있기 때문에 이거를 쓰진 않았다.</a:t>
            </a:r>
            <a:endParaRPr/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6aa4eaa9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랜덤포레스트는 아까 말씀드린 의사결정트리를 bootstrap으로 증폭시켜 늘리고, 이를 투표를 통해서 최적대안을 만들어 나가는 모델이다.</a:t>
            </a:r>
            <a:endParaRPr/>
          </a:p>
        </p:txBody>
      </p:sp>
      <p:sp>
        <p:nvSpPr>
          <p:cNvPr id="218" name="Google Shape;218;g206aa4eaa9a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카테고리 분석 실제를 설명드리겠다.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사이킷런 패키지는 다양한 classifier를 제공한다. 이 중 </a:t>
            </a:r>
            <a:r>
              <a:rPr lang="ko-KR">
                <a:solidFill>
                  <a:schemeClr val="dk1"/>
                </a:solidFill>
              </a:rPr>
              <a:t>Random Forest Classifier가 가장 높은 79%의 정확도를 보여주었고 이를 채택하였다.</a:t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Accuracy는 앞서 말씀드린 대로 랜덤포레스트가 제일 높았다.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Precision 또는 Recall은 잘못 분류하는 것이 치명적인 경우에 검토할 가치가 있다고 말씀드릴 수 있는데 precision을 검토해봤을 때에도 랜덤포레스트를 채택하는 것이 가장 타당하다고 판단되었다.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Classification 모델 평가 기준 1편 (brunch.co.kr)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모델을 바탕으로 예측 결과를 확인해 보니 96%의 확률로 labeling을 해 주는 모습을 보여주었다.</a:t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7119ab95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7119ab9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순서는 다음과 같다.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처음으로 작업 흐름 및 시행 배경과 개발환경, 팀 역할을 설명드리겠다.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프로젝트를 어떻게 수행했는지와 그 결과를 설명드리겠다.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리드타임 분석 방법을 개괄적으로 설명 드리겠다.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리드타임 분석을 위해 다음과 같은 Feature를 선택했다.</a:t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77882a5e1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앞서 카테고리 분석의 전처리 방법과 유사한 방식으로 어쩌구저쩌구를 삭제하였고, 외화에 대해 원화 환율을 적용한 feature를 추가했다.</a:t>
            </a:r>
            <a:endParaRPr/>
          </a:p>
        </p:txBody>
      </p:sp>
      <p:sp>
        <p:nvSpPr>
          <p:cNvPr id="254" name="Google Shape;254;g2077882a5e1_0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앞서 말씀드린 feature에 대하여 조합을 만들고, 이에 대해 Random Forest Regressor를 적용하여 assembly, 견적, 견적화폐, dt를 Feature로 선정하였다.</a:t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앞서 보여드린 모델이 완벽하지 않았기 때문에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예측치가 원본 데이터에 비해 너무 멀어진 경우 filtering하였다.</a:t>
            </a:r>
            <a:endParaRPr/>
          </a:p>
        </p:txBody>
      </p:sp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필터링을 거친 결과는 위와 같다.</a:t>
            </a:r>
            <a:endParaRPr/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6aa4eaa9a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06aa4eaa9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내용부터는 강정효 군이 설명을 드리겠다.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6a12d50f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6a12d50f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697963bcb_5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697963bcb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시행 배경에 대해 말씀드리겠다.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협약기업에서는 두 가지를 요구했는데 하나는 카테고리 지정, 리드타임 분류다.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현재 기업으로 인입되는 다양한 품목들의 범주를 직원이 수기로 입력하고 있다고 한다. 이로 인한 오기입과 시간적 손실이 발생하고, 이에 따라 자동으로 레이블링을 해 줄 분류 모델을 제작하여 주시기를 원하셨다.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 리드타임을 분석해 주실 것도 요구하셨다.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생산관리에 있어서 입고가 지연되면 생산관리 상의 비효율이 발생한다. 이러한 비효율은 도착 예상시간, 즉 리드타임을 정확히 예측할 수 있으면 일정부분 해결될 것이다. 이에 따라 협약 기업은 리드타임 예측을 요구하셨다.</a:t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6a12d50f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06a12d50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0692c05e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0692c05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앞서 말씀드린 내용이 실현되면 기자재를 효율적으로 분류할 수 있고, 효율적인 생산관리가 이루어 질 것으로 전망된다.</a:t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작업 흐름을 간단히 설명드리겠다.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데이터를 맡은 조원이 모델을 만들어서 데이터베이스 테이블에 저장하면, 백엔드를 맡은 조원이 이 테이블을 질의해서 JSON 형식으로 리턴하게 된다. 이를 프론트엔드를 맡은 조원이 값을 브라우저에 구현하고, 그 외 페이지 전반을 개발하는 흐름이라고 말씀드릴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(로그 페이지 추가 시)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+ 리턴하게 된다. 또한 사용자가 리드타임을 조회한 내역을 로그에 저장한다.</a:t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개발환경은 다음과 같다.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데이터베이스는 아마존 RDS 서버에 MySQL 데이터베이스를 연결했다.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처리는 파이참과 파이썬을 이용하였고, 백엔드 구현은 스프링부트와 이클립스 및 내장 톰캣을 이용하였다.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프론트엔드 구현은 Figma로 디자인을 하고, 자바스크립트, 리액트 라이브러리, html, css를 이용하여 구현하였다.</a:t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담당업무 읽어줌</a:t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이것도 보고 읽을 예정</a:t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77882a5e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분석할 원 데이터는 위와 같은 범주로 구성된 액셀파일이고 그 대략의 레코드는 아래와 같다.</a:t>
            </a:r>
            <a:endParaRPr/>
          </a:p>
        </p:txBody>
      </p:sp>
      <p:sp>
        <p:nvSpPr>
          <p:cNvPr id="163" name="Google Shape;163;g2077882a5e1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">
  <p:cSld name="AUTOLAYOUT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119ab95d_0_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g207119ab95d_0_96"/>
          <p:cNvPicPr preferRelativeResize="0"/>
          <p:nvPr/>
        </p:nvPicPr>
        <p:blipFill rotWithShape="1">
          <a:blip r:embed="rId2">
            <a:alphaModFix/>
          </a:blip>
          <a:srcRect b="0" l="25250" r="41407" t="0"/>
          <a:stretch/>
        </p:blipFill>
        <p:spPr>
          <a:xfrm>
            <a:off x="0" y="0"/>
            <a:ext cx="406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07119ab95d_0_96"/>
          <p:cNvSpPr txBox="1"/>
          <p:nvPr>
            <p:ph type="title"/>
          </p:nvPr>
        </p:nvSpPr>
        <p:spPr>
          <a:xfrm>
            <a:off x="4508233" y="542533"/>
            <a:ext cx="69801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None/>
              <a:defRPr b="1" sz="4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None/>
              <a:defRPr b="1" sz="4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None/>
              <a:defRPr b="1" sz="4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None/>
              <a:defRPr b="1" sz="4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None/>
              <a:defRPr b="1" sz="4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None/>
              <a:defRPr b="1" sz="4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None/>
              <a:defRPr b="1" sz="4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None/>
              <a:defRPr b="1" sz="4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None/>
              <a:defRPr b="1" sz="4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4" name="Google Shape;84;g207119ab95d_0_96"/>
          <p:cNvSpPr txBox="1"/>
          <p:nvPr>
            <p:ph idx="1" type="body"/>
          </p:nvPr>
        </p:nvSpPr>
        <p:spPr>
          <a:xfrm>
            <a:off x="4508378" y="2738297"/>
            <a:ext cx="6980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100"/>
              <a:buChar char="•"/>
              <a:defRPr sz="2100">
                <a:solidFill>
                  <a:srgbClr val="42424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2400"/>
              <a:buChar char="•"/>
              <a:defRPr sz="1900">
                <a:solidFill>
                  <a:srgbClr val="42424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2000"/>
              <a:buChar char="•"/>
              <a:defRPr sz="1900">
                <a:solidFill>
                  <a:srgbClr val="42424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  <a:defRPr sz="1900">
                <a:solidFill>
                  <a:srgbClr val="42424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  <a:defRPr sz="1900">
                <a:solidFill>
                  <a:srgbClr val="42424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  <a:defRPr sz="1900">
                <a:solidFill>
                  <a:srgbClr val="42424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  <a:defRPr sz="1900">
                <a:solidFill>
                  <a:srgbClr val="42424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  <a:defRPr sz="1900">
                <a:solidFill>
                  <a:srgbClr val="42424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24242"/>
              </a:buClr>
              <a:buSzPts val="1800"/>
              <a:buChar char="•"/>
              <a:defRPr sz="19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85" name="Google Shape;85;g207119ab95d_0_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42424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42424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42424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42424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42424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42424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42424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42424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42424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jpg"/><Relationship Id="rId10" Type="http://schemas.openxmlformats.org/officeDocument/2006/relationships/image" Target="../media/image10.jp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5" Type="http://schemas.openxmlformats.org/officeDocument/2006/relationships/image" Target="../media/image11.png"/><Relationship Id="rId14" Type="http://schemas.openxmlformats.org/officeDocument/2006/relationships/image" Target="../media/image18.png"/><Relationship Id="rId17" Type="http://schemas.openxmlformats.org/officeDocument/2006/relationships/image" Target="../media/image12.png"/><Relationship Id="rId16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8.png"/><Relationship Id="rId18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323850" y="899700"/>
            <a:ext cx="11868150" cy="503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Calibri"/>
              <a:buNone/>
            </a:pPr>
            <a:r>
              <a:rPr b="0" i="0" lang="ko-KR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2022년도 K-디지털 트레이닝 성과평가(조정)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Malgun Gothic"/>
              <a:buNone/>
            </a:pPr>
            <a:r>
              <a:rPr b="1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부산대학교 산학협력단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b="1" i="0" lang="ko-KR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기자재 범주 분석 및 리드타임 예측 서비스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1조 </a:t>
            </a:r>
            <a:r>
              <a:rPr b="1" i="0" lang="ko-K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강정효, 손재우, 윤진식, 이영찬</a:t>
            </a: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</a:pPr>
            <a:r>
              <a:rPr b="0" i="0" lang="ko-KR" sz="5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          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       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9125"/>
            <a:ext cx="34004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378c3f3d"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1050" y="5727700"/>
            <a:ext cx="27051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7625" y="5931847"/>
            <a:ext cx="3422651" cy="570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77882a5e1_5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sp>
        <p:nvSpPr>
          <p:cNvPr id="174" name="Google Shape;174;g2077882a5e1_5_7"/>
          <p:cNvSpPr txBox="1"/>
          <p:nvPr>
            <p:ph idx="1" type="body"/>
          </p:nvPr>
        </p:nvSpPr>
        <p:spPr>
          <a:xfrm>
            <a:off x="838200" y="1825625"/>
            <a:ext cx="5963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latin typeface="Arial"/>
                <a:ea typeface="Arial"/>
                <a:cs typeface="Arial"/>
                <a:sym typeface="Arial"/>
              </a:rPr>
              <a:t>•Raw Data 인입 : AWS RDS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•관계형 데이터베이스 (Relational Database)의 조작 및 관리를 수행하는 완전 관리형 웹 서비스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•소프트웨어 패치, 자동 장애 감지 및 복구를 수행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•DB 이상 감지시 Alert 발송 가능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g2077882a5e1_5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675" y="1690825"/>
            <a:ext cx="456247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077882a5e1_5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500" y="4167150"/>
            <a:ext cx="3704296" cy="25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77882a5e1_5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sp>
        <p:nvSpPr>
          <p:cNvPr id="182" name="Google Shape;182;g2077882a5e1_5_16"/>
          <p:cNvSpPr txBox="1"/>
          <p:nvPr>
            <p:ph idx="1" type="body"/>
          </p:nvPr>
        </p:nvSpPr>
        <p:spPr>
          <a:xfrm>
            <a:off x="838200" y="1825625"/>
            <a:ext cx="5963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400">
                <a:latin typeface="Arial"/>
                <a:ea typeface="Arial"/>
                <a:cs typeface="Arial"/>
                <a:sym typeface="Arial"/>
              </a:rPr>
              <a:t>•Raw Data 인입 : AWS RDS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•백업 자동화, 수동 백업 스냅샷 가능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•MySQL, Oracle, MSSQL 등 지원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077882a5e1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300" y="1843225"/>
            <a:ext cx="5085299" cy="207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077882a5e1_5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294" y="4237350"/>
            <a:ext cx="4215100" cy="16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77882a5e1_5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sp>
        <p:nvSpPr>
          <p:cNvPr id="190" name="Google Shape;190;g2077882a5e1_5_29"/>
          <p:cNvSpPr txBox="1"/>
          <p:nvPr>
            <p:ph idx="1" type="body"/>
          </p:nvPr>
        </p:nvSpPr>
        <p:spPr>
          <a:xfrm>
            <a:off x="838200" y="1825625"/>
            <a:ext cx="5963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400">
                <a:latin typeface="Arial"/>
                <a:ea typeface="Arial"/>
                <a:cs typeface="Arial"/>
                <a:sym typeface="Arial"/>
              </a:rPr>
              <a:t>•Raw Data 인입 : AWS RDS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•DB 성능 전반 추적 가능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2077882a5e1_5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775" y="1825625"/>
            <a:ext cx="5085300" cy="279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077882a5e1_5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775" y="4752977"/>
            <a:ext cx="3950197" cy="19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7119ab95d_0_1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198" name="Google Shape;198;g207119ab95d_0_1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latin typeface="Noto Sans Medium"/>
                <a:ea typeface="Noto Sans Medium"/>
                <a:cs typeface="Noto Sans Medium"/>
                <a:sym typeface="Noto Sans Medium"/>
              </a:rPr>
              <a:t>•카테고리 분석: Feature 선택</a:t>
            </a:r>
            <a:endParaRPr sz="24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•Machinery - 부품이 사용될 기구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latin typeface="Noto Sans Medium"/>
                <a:ea typeface="Noto Sans Medium"/>
                <a:cs typeface="Noto Sans Medium"/>
                <a:sym typeface="Noto Sans Medium"/>
              </a:rPr>
              <a:t>•Assembly – 기구 내에 들어가는 부품</a:t>
            </a:r>
            <a:endParaRPr sz="18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latin typeface="Noto Sans Medium"/>
                <a:ea typeface="Noto Sans Medium"/>
                <a:cs typeface="Noto Sans Medium"/>
                <a:sym typeface="Noto Sans Medium"/>
              </a:rPr>
              <a:t>•청구품목 – 실제 발주할 품목</a:t>
            </a:r>
            <a:endParaRPr sz="18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>
                <a:latin typeface="Noto Sans Medium"/>
                <a:ea typeface="Noto Sans Medium"/>
                <a:cs typeface="Noto Sans Medium"/>
                <a:sym typeface="Noto Sans Medium"/>
              </a:rPr>
              <a:t>•Part No.1 - 청구 품목의 제품 번호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04" name="Google Shape;204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•"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카테고리 분석: 전처리</a:t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•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Machinery의 레코드를 마지막 두 단어로 대치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•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Assembly에 부품과 관계없는 내용 정제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311" y="3027477"/>
            <a:ext cx="17526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3311" y="5300663"/>
            <a:ext cx="57340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2913" y="3137013"/>
            <a:ext cx="15716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1125" y="5100638"/>
            <a:ext cx="15240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838200" y="1825625"/>
            <a:ext cx="6015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•"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모델 개요: Random Forest</a:t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Char char="•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결정 트리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2413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Char char="•"/>
            </a:pPr>
            <a:r>
              <a:rPr lang="ko-KR">
                <a:latin typeface="Noto Sans"/>
                <a:ea typeface="Noto Sans"/>
                <a:cs typeface="Noto Sans"/>
                <a:sym typeface="Noto Sans"/>
              </a:rPr>
              <a:t>특정 기준에 따라 데이터를 구분하는 모델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"/>
              <a:buChar char="•"/>
            </a:pPr>
            <a:r>
              <a:rPr lang="ko-KR">
                <a:latin typeface="Noto Sans"/>
                <a:ea typeface="Noto Sans"/>
                <a:cs typeface="Noto Sans"/>
                <a:sym typeface="Noto Sans"/>
              </a:rPr>
              <a:t>단일 결정트리는 과적합되는 경향이 있는 것으로 알려져 있음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	</a:t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15" name="Google Shape;21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988" y="1825613"/>
            <a:ext cx="51530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6aa4eaa9a_1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21" name="Google Shape;221;g206aa4eaa9a_1_6"/>
          <p:cNvSpPr txBox="1"/>
          <p:nvPr>
            <p:ph idx="1" type="body"/>
          </p:nvPr>
        </p:nvSpPr>
        <p:spPr>
          <a:xfrm>
            <a:off x="838200" y="1825625"/>
            <a:ext cx="5430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•"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모델 개요: Random Forest</a:t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  <a:p>
            <a:pPr indent="-2667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"/>
              <a:buChar char="•"/>
            </a:pPr>
            <a:r>
              <a:rPr lang="ko-KR">
                <a:latin typeface="Noto Sans"/>
                <a:ea typeface="Noto Sans"/>
                <a:cs typeface="Noto Sans"/>
                <a:sym typeface="Noto Sans"/>
              </a:rPr>
              <a:t>대안: 앙상블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"/>
              <a:buChar char="•"/>
            </a:pPr>
            <a:r>
              <a:rPr lang="ko-KR">
                <a:latin typeface="Noto Sans"/>
                <a:ea typeface="Noto Sans"/>
                <a:cs typeface="Noto Sans"/>
                <a:sym typeface="Noto Sans"/>
              </a:rPr>
              <a:t>결정트리를 랜덤하게 만들고 이 중 최적대안을 선택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	</a:t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22" name="Google Shape;222;g206aa4eaa9a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450" y="2244948"/>
            <a:ext cx="4764351" cy="32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28" name="Google Shape;228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•"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카테고리 분석: 예측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"/>
              <a:buChar char="•"/>
            </a:pPr>
            <a:r>
              <a:rPr i="0" lang="ko-KR" sz="20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 sklearn.ensemble의 classifier를 활용</a:t>
            </a:r>
            <a:endParaRPr i="0" sz="20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"/>
              <a:buChar char="•"/>
            </a:pPr>
            <a:r>
              <a:rPr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 Random Forest Classifier가 가장 높은 79%의 정확도를 보여주었고 이를</a:t>
            </a:r>
            <a:r>
              <a:rPr lang="ko-KR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채택하였음</a:t>
            </a:r>
            <a:endParaRPr sz="2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29" name="Google Shape;2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1415" y="3429000"/>
            <a:ext cx="545782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35" name="Google Shape;235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•"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카테고리 분석: 예측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"/>
              <a:buChar char="•"/>
            </a:pPr>
            <a:r>
              <a:rPr i="0" lang="ko-KR" sz="20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 sklearn.ensemble의 classifier를 활용</a:t>
            </a:r>
            <a:endParaRPr i="0" sz="2000" u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graphicFrame>
        <p:nvGraphicFramePr>
          <p:cNvPr id="236" name="Google Shape;236;p12"/>
          <p:cNvGraphicFramePr/>
          <p:nvPr/>
        </p:nvGraphicFramePr>
        <p:xfrm>
          <a:off x="1649557" y="3176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{8F2814A9-1789-4C14-9072-C7218FD5AA83}</a:tableStyleId>
              </a:tblPr>
              <a:tblGrid>
                <a:gridCol w="542925"/>
                <a:gridCol w="3076575"/>
                <a:gridCol w="1057275"/>
                <a:gridCol w="1057275"/>
              </a:tblGrid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분석 모델명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(Weighted)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RandomForestClassifier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0.789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BaggingClassifier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0.777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ExtraTreesClassifier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0.767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DecisionTreeClassifier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0.762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GradientBoostingClassifier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0.695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0.64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AdaBoostClassifier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0.229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7" name="Google Shape;237;p12"/>
          <p:cNvSpPr/>
          <p:nvPr/>
        </p:nvSpPr>
        <p:spPr>
          <a:xfrm>
            <a:off x="3228975" y="294798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43" name="Google Shape;24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•"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카테고리 분석: 예측 결과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3228975" y="294798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5" name="Google Shape;2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2388513"/>
            <a:ext cx="860107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7119ab95d_0_10"/>
          <p:cNvSpPr txBox="1"/>
          <p:nvPr>
            <p:ph type="title"/>
          </p:nvPr>
        </p:nvSpPr>
        <p:spPr>
          <a:xfrm>
            <a:off x="4508233" y="542533"/>
            <a:ext cx="6980100" cy="1851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99" name="Google Shape;99;g207119ab95d_0_10"/>
          <p:cNvSpPr txBox="1"/>
          <p:nvPr>
            <p:ph idx="1" type="body"/>
          </p:nvPr>
        </p:nvSpPr>
        <p:spPr>
          <a:xfrm>
            <a:off x="4508378" y="2738297"/>
            <a:ext cx="6980100" cy="31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ko-KR"/>
              <a:t>시행 배경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-KR"/>
              <a:t>작업 흐름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-KR"/>
              <a:t>개발 환경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-KR"/>
              <a:t>프로젝트 팀 구성 및 역할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-KR"/>
              <a:t>프로젝트 수행 절차 및 방법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-KR"/>
              <a:t>프로젝트 수행 결과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>
                <a:latin typeface="Noto Sans"/>
                <a:ea typeface="Noto Sans"/>
                <a:cs typeface="Noto Sans"/>
                <a:sym typeface="Noto Sans"/>
              </a:rPr>
              <a:t>프로젝트 수행 결과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1" name="Google Shape;25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•리드타임 분석: Feature 선택</a:t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•Machinery - 부품의 명칭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•Assembly - Machinery 안에 들어가는 부품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•청구품목 - Assembly를 더 구체화 한 것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•Part No.1 - 청구 품목의 제품 번호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•견적일자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•견적화폐 - 물품의 통화 (KRW, USD, JPY, EUR)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•발주처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•발주수량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•발주금액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•dt - 생산자 측 도착예상시간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•key2 - 제품의 카테고리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77882a5e1_0_4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57" name="Google Shape;257;g2077882a5e1_0_4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•"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리드타임 분석: 전처리</a:t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•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발주일, 견적일이 0인 레코드, dt(생산자 측 도착예상시간), 리드타임이 부적절한 레코드를 삭제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"/>
              <a:buChar char="•"/>
            </a:pPr>
            <a:r>
              <a:rPr i="0" lang="ko-KR" sz="1800" u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외화에 대해 원화 환율을 적용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58" name="Google Shape;258;g2077882a5e1_0_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963" y="2928937"/>
            <a:ext cx="36671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077882a5e1_0_4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4963" y="4719638"/>
            <a:ext cx="50768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65" name="Google Shape;265;p15"/>
          <p:cNvSpPr txBox="1"/>
          <p:nvPr>
            <p:ph idx="1" type="body"/>
          </p:nvPr>
        </p:nvSpPr>
        <p:spPr>
          <a:xfrm>
            <a:off x="838200" y="14245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•"/>
            </a:pPr>
            <a:r>
              <a:rPr lang="ko-KR" sz="2400">
                <a:latin typeface="Noto Sans"/>
                <a:ea typeface="Noto Sans"/>
                <a:cs typeface="Noto Sans"/>
                <a:sym typeface="Noto Sans"/>
              </a:rPr>
              <a:t>리드타임 분석: 전처리</a:t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•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Feature에 대한 조합 계산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•"/>
            </a:pPr>
            <a:r>
              <a:rPr lang="ko-KR" sz="2000">
                <a:latin typeface="Noto Sans"/>
                <a:ea typeface="Noto Sans"/>
                <a:cs typeface="Noto Sans"/>
                <a:sym typeface="Noto Sans"/>
              </a:rPr>
              <a:t>Feature 4개에 대한 최적 조합 계산 및 Random Forest Regressor 적용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6" name="Google Shape;2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475" y="2381436"/>
            <a:ext cx="57340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475" y="3600218"/>
            <a:ext cx="6287377" cy="133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5843" y="5090880"/>
            <a:ext cx="6335009" cy="126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74" name="Google Shape;274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/>
              <a:t>리드타임 분석: 예측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예측치가 원본 데이터에 비해 너무 멀어진 경우 filtering</a:t>
            </a:r>
            <a:endParaRPr/>
          </a:p>
        </p:txBody>
      </p:sp>
      <p:pic>
        <p:nvPicPr>
          <p:cNvPr id="275" name="Google Shape;2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125" y="2686050"/>
            <a:ext cx="57340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925" y="3752850"/>
            <a:ext cx="57340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82" name="Google Shape;282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/>
              <a:t>리드타임 분석: 예측</a:t>
            </a:r>
            <a:endParaRPr sz="2400"/>
          </a:p>
        </p:txBody>
      </p:sp>
      <p:pic>
        <p:nvPicPr>
          <p:cNvPr id="283" name="Google Shape;2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137" y="2285800"/>
            <a:ext cx="6268325" cy="285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/>
              <a:t>리드타임 분석: 적용</a:t>
            </a:r>
            <a:endParaRPr sz="2400"/>
          </a:p>
        </p:txBody>
      </p:sp>
      <p:pic>
        <p:nvPicPr>
          <p:cNvPr id="290" name="Google Shape;2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48" y="2366854"/>
            <a:ext cx="6296904" cy="155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8748" y="4200454"/>
            <a:ext cx="4020111" cy="1009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06aa4eaa9a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556" y="0"/>
            <a:ext cx="722488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6a12d50f0_0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sp>
        <p:nvSpPr>
          <p:cNvPr id="302" name="Google Shape;302;g206a12d50f0_0_14"/>
          <p:cNvSpPr txBox="1"/>
          <p:nvPr>
            <p:ph idx="1" type="body"/>
          </p:nvPr>
        </p:nvSpPr>
        <p:spPr>
          <a:xfrm>
            <a:off x="8460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latin typeface="Arial"/>
                <a:ea typeface="Arial"/>
                <a:cs typeface="Arial"/>
                <a:sym typeface="Arial"/>
              </a:rPr>
              <a:t>•프론트엔드 구현: 홈 화면(Order)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latin typeface="Arial"/>
                <a:ea typeface="Arial"/>
                <a:cs typeface="Arial"/>
                <a:sym typeface="Arial"/>
              </a:rPr>
              <a:t>•검색: 찾고자 하는 품목의 키워드를 입력하면 해당 키워드를 포함한 품목의 리스트를 보여준다.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g206a12d50f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49249"/>
            <a:ext cx="8973551" cy="313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309" name="Google Shape;309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400">
                <a:latin typeface="Arial"/>
                <a:ea typeface="Arial"/>
                <a:cs typeface="Arial"/>
                <a:sym typeface="Arial"/>
              </a:rPr>
              <a:t>프론트엔드 구현: 홈 화면(Order)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ko-KR" sz="1600">
                <a:latin typeface="Arial"/>
                <a:ea typeface="Arial"/>
                <a:cs typeface="Arial"/>
                <a:sym typeface="Arial"/>
              </a:rPr>
              <a:t>저장: 저장하고 싶은 품목을 클릭하면 저장 할 수 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0" name="Google Shape;3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17500"/>
            <a:ext cx="7110649" cy="344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697963bcb_5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316" name="Google Shape;316;g20697963bcb_5_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latin typeface="Arial"/>
                <a:ea typeface="Arial"/>
                <a:cs typeface="Arial"/>
                <a:sym typeface="Arial"/>
              </a:rPr>
              <a:t>•프론트엔드 구현: 예측(select)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•예측: 예측하고자 하는 품목의 정보를 선택한 뒤 submit 버튼을 누르면 예측 모델을 통해 입력한 날짜를 기준으로 입고날짜를 예측한다.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g20697963bcb_5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50" y="3055575"/>
            <a:ext cx="5768075" cy="34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시행 배경</a:t>
            </a:r>
            <a:endParaRPr/>
          </a:p>
        </p:txBody>
      </p:sp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Medium"/>
              <a:buChar char="•"/>
            </a:pPr>
            <a:r>
              <a:rPr lang="ko-KR" sz="2400">
                <a:latin typeface="Noto Sans Medium"/>
                <a:ea typeface="Noto Sans Medium"/>
                <a:cs typeface="Noto Sans Medium"/>
                <a:sym typeface="Noto Sans Medium"/>
              </a:rPr>
              <a:t>1. 기자재 카테고리 지정</a:t>
            </a:r>
            <a:endParaRPr sz="24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Medium"/>
              <a:buChar char="•"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현재 기자재의 카테고리 분류는 직원이 수기로 기입하고 있음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Medium"/>
              <a:buChar char="•"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이에 따른 오기입과 시간적 손실 발생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Medium"/>
              <a:buChar char="•"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자동으로 레이블링을 해 줄 분류 모델 제작 필요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Medium"/>
              <a:buChar char="•"/>
            </a:pPr>
            <a:r>
              <a:rPr lang="ko-KR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</a:t>
            </a:r>
            <a:r>
              <a:rPr i="0" lang="ko-KR" sz="24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 기자재 리드타임 </a:t>
            </a:r>
            <a:r>
              <a:rPr lang="ko-KR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예측</a:t>
            </a:r>
            <a:endParaRPr i="0" sz="2400" u="none" cap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Medium"/>
              <a:buChar char="•"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입고 지연으로 인한 생산관리 상의 비효율 발생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Medium"/>
              <a:buChar char="•"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비용 절감 및 불확실성 감소를 위한 예측 모델 제작 필요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6a12d50f0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sp>
        <p:nvSpPr>
          <p:cNvPr id="323" name="Google Shape;323;g206a12d50f0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latin typeface="Arial"/>
                <a:ea typeface="Arial"/>
                <a:cs typeface="Arial"/>
                <a:sym typeface="Arial"/>
              </a:rPr>
              <a:t>•프론트엔드 구현: 예측(select)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•시각화: 과거 리드타임 정보와 예측 정보를 시각화한다.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g206a12d50f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475" y="3034645"/>
            <a:ext cx="3341500" cy="32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0692c05e4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/>
          </a:p>
        </p:txBody>
      </p:sp>
      <p:sp>
        <p:nvSpPr>
          <p:cNvPr id="330" name="Google Shape;330;g1f0692c05e4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은 프로젝트 결과물에 대한 프로젝트 기획 의도와의 부합 정도 및 실무 활용 가능 정도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달성도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완성도 등 훈련기관 또는 훈련생의 자체적인 평가 의견과 느낀 점을 작성한다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개인 또는 우리 팀이 잘한 부분과 아쉬운 점을 작성한다</a:t>
            </a:r>
            <a:r>
              <a:rPr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  *  </a:t>
            </a:r>
            <a:r>
              <a:rPr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예</a:t>
            </a:r>
            <a:r>
              <a:rPr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모델 평가 결과</a:t>
            </a:r>
            <a:r>
              <a:rPr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정확도가 </a:t>
            </a:r>
            <a:r>
              <a:rPr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00.00%</a:t>
            </a:r>
            <a:r>
              <a:rPr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로 정확도 향상을 위해 모델 추후 개선 필요</a:t>
            </a:r>
            <a:endParaRPr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•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프로젝트를 수행하면서 느낀 점이나 경험한 성과에 대하여 기재할 수 있으며</a:t>
            </a:r>
            <a:r>
              <a:rPr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경력 계획 등과 연관시켜 팀별 공통 의견 또는 개인 의견을 자유롭게 작성한다</a:t>
            </a:r>
            <a:r>
              <a:rPr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배운점, 느낀점 4개 정도 쓰고 발표는 길게 해라.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시행 배경</a:t>
            </a:r>
            <a:endParaRPr/>
          </a:p>
        </p:txBody>
      </p:sp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Medium"/>
              <a:buChar char="•"/>
            </a:pPr>
            <a:r>
              <a:rPr lang="ko-KR" sz="2400">
                <a:latin typeface="Noto Sans Medium"/>
                <a:ea typeface="Noto Sans Medium"/>
                <a:cs typeface="Noto Sans Medium"/>
                <a:sym typeface="Noto Sans Medium"/>
              </a:rPr>
              <a:t>3. 기대효과</a:t>
            </a:r>
            <a:endParaRPr sz="24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Medium"/>
              <a:buChar char="•"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발주한 기자재의 효율적 분류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Medium"/>
              <a:buChar char="•"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최적 발주시점 파악을 통한 생산관리 비용 절감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Medium"/>
              <a:buChar char="•"/>
            </a:pPr>
            <a:r>
              <a:rPr lang="ko-KR" sz="2000">
                <a:latin typeface="Noto Sans Medium"/>
                <a:ea typeface="Noto Sans Medium"/>
                <a:cs typeface="Noto Sans Medium"/>
                <a:sym typeface="Noto Sans Medium"/>
              </a:rPr>
              <a:t>기타 기자재 분석 업무 시 해당 데이터 활용 가능</a:t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작업 흐름</a:t>
            </a:r>
            <a:endParaRPr/>
          </a:p>
        </p:txBody>
      </p:sp>
      <p:pic>
        <p:nvPicPr>
          <p:cNvPr id="117" name="Google Shape;1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75" y="1857200"/>
            <a:ext cx="661035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"/>
              <a:buNone/>
            </a:pPr>
            <a:r>
              <a:rPr lang="ko-KR">
                <a:latin typeface="Noto Sans"/>
                <a:ea typeface="Noto Sans"/>
                <a:cs typeface="Noto Sans"/>
                <a:sym typeface="Noto Sans"/>
              </a:rPr>
              <a:t>개발환경</a:t>
            </a:r>
            <a:endParaRPr/>
          </a:p>
        </p:txBody>
      </p:sp>
      <p:pic>
        <p:nvPicPr>
          <p:cNvPr id="123" name="Google Shape;123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103" y="1777492"/>
            <a:ext cx="880744" cy="88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812" y="2108539"/>
            <a:ext cx="880750" cy="55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5">
            <a:alphaModFix/>
          </a:blip>
          <a:srcRect b="0" l="19204" r="23159" t="0"/>
          <a:stretch/>
        </p:blipFill>
        <p:spPr>
          <a:xfrm>
            <a:off x="328374" y="1942200"/>
            <a:ext cx="810350" cy="88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6">
            <a:alphaModFix/>
          </a:blip>
          <a:srcRect b="-14414" l="13052" r="14419" t="0"/>
          <a:stretch/>
        </p:blipFill>
        <p:spPr>
          <a:xfrm>
            <a:off x="293173" y="3235944"/>
            <a:ext cx="880744" cy="74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41102" y="2919696"/>
            <a:ext cx="748897" cy="74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1840" y="2900545"/>
            <a:ext cx="1294496" cy="81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71840" y="1791872"/>
            <a:ext cx="1294496" cy="81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10">
            <a:alphaModFix/>
          </a:blip>
          <a:srcRect b="1233" l="29808" r="31418" t="-1233"/>
          <a:stretch/>
        </p:blipFill>
        <p:spPr>
          <a:xfrm>
            <a:off x="7150678" y="2337945"/>
            <a:ext cx="1084370" cy="141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11">
            <a:alphaModFix/>
          </a:blip>
          <a:srcRect b="0" l="14776" r="13773" t="0"/>
          <a:stretch/>
        </p:blipFill>
        <p:spPr>
          <a:xfrm>
            <a:off x="5320350" y="4030612"/>
            <a:ext cx="1007093" cy="8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12">
            <a:alphaModFix/>
          </a:blip>
          <a:srcRect b="0" l="19857" r="16040" t="0"/>
          <a:stretch/>
        </p:blipFill>
        <p:spPr>
          <a:xfrm>
            <a:off x="10299441" y="1801384"/>
            <a:ext cx="810356" cy="79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080630" y="1791887"/>
            <a:ext cx="810355" cy="81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77247" y="4157479"/>
            <a:ext cx="939461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367556" y="3119777"/>
            <a:ext cx="810355" cy="810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5"/>
          <p:cNvCxnSpPr/>
          <p:nvPr/>
        </p:nvCxnSpPr>
        <p:spPr>
          <a:xfrm>
            <a:off x="686986" y="5529968"/>
            <a:ext cx="1464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5"/>
          <p:cNvCxnSpPr/>
          <p:nvPr/>
        </p:nvCxnSpPr>
        <p:spPr>
          <a:xfrm>
            <a:off x="3150628" y="5522686"/>
            <a:ext cx="146503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5"/>
          <p:cNvCxnSpPr/>
          <p:nvPr/>
        </p:nvCxnSpPr>
        <p:spPr>
          <a:xfrm>
            <a:off x="5071840" y="5537200"/>
            <a:ext cx="146503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5"/>
          <p:cNvCxnSpPr/>
          <p:nvPr/>
        </p:nvCxnSpPr>
        <p:spPr>
          <a:xfrm>
            <a:off x="7150669" y="5522675"/>
            <a:ext cx="1464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" name="Google Shape;140;p5"/>
          <p:cNvCxnSpPr/>
          <p:nvPr/>
        </p:nvCxnSpPr>
        <p:spPr>
          <a:xfrm>
            <a:off x="9432299" y="5514550"/>
            <a:ext cx="1464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5"/>
          <p:cNvSpPr txBox="1"/>
          <p:nvPr/>
        </p:nvSpPr>
        <p:spPr>
          <a:xfrm>
            <a:off x="851314" y="5896209"/>
            <a:ext cx="11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3716017" y="5895548"/>
            <a:ext cx="530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296876" y="5891678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사용언어</a:t>
            </a:r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9540167" y="5746055"/>
            <a:ext cx="122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 &amp;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협업도구</a:t>
            </a: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7560022" y="5876031"/>
            <a:ext cx="6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endParaRPr/>
          </a:p>
        </p:txBody>
      </p:sp>
      <p:pic>
        <p:nvPicPr>
          <p:cNvPr id="146" name="Google Shape;146;p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320851" y="3126782"/>
            <a:ext cx="530900" cy="7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76799" y="3139152"/>
            <a:ext cx="880750" cy="76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211850" y="4223400"/>
            <a:ext cx="748901" cy="7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팀 구성 및 역할</a:t>
            </a:r>
            <a:endParaRPr/>
          </a:p>
        </p:txBody>
      </p:sp>
      <p:graphicFrame>
        <p:nvGraphicFramePr>
          <p:cNvPr id="154" name="Google Shape;154;p6"/>
          <p:cNvGraphicFramePr/>
          <p:nvPr/>
        </p:nvGraphicFramePr>
        <p:xfrm>
          <a:off x="838200" y="1825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{E9E5F63E-9988-4CFA-879A-32EFE0378CC1}</a:tableStyleId>
              </a:tblPr>
              <a:tblGrid>
                <a:gridCol w="3505200"/>
                <a:gridCol w="3505200"/>
                <a:gridCol w="3505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</a:rPr>
                        <a:t>훈련생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</a:rPr>
                        <a:t>역할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</a:rPr>
                        <a:t>담당 업무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이영찬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팀장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▶ 기획 및 초안 작성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강정효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팀원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▶ 백엔드 개발 및 프론트엔드 연동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손재우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팀원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▶ 화면 설계 및 프론트엔드 개발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윤진식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팀원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 ▶ 데이터 처리, 예측 모델 생성 및 DB설계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절차 및 방법</a:t>
            </a:r>
            <a:endParaRPr/>
          </a:p>
        </p:txBody>
      </p:sp>
      <p:graphicFrame>
        <p:nvGraphicFramePr>
          <p:cNvPr id="160" name="Google Shape;160;p7"/>
          <p:cNvGraphicFramePr/>
          <p:nvPr/>
        </p:nvGraphicFramePr>
        <p:xfrm>
          <a:off x="838200" y="1825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{E9E5F63E-9988-4CFA-879A-32EFE0378CC1}</a:tableStyleId>
              </a:tblPr>
              <a:tblGrid>
                <a:gridCol w="1669475"/>
                <a:gridCol w="2012575"/>
                <a:gridCol w="4635875"/>
                <a:gridCol w="27726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/>
                        <a:t>구분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/>
                        <a:t>기간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/>
                        <a:t>활동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/>
                        <a:t>비고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데이터 전처리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1/19(목) ~ 2/2(목)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데이터 정제 및 표준화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협약기업 데이터 협조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모델링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2/2(목) ~ 2/6(월)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모</a:t>
                      </a:r>
                      <a:r>
                        <a:rPr lang="ko-KR"/>
                        <a:t>델</a:t>
                      </a:r>
                      <a:r>
                        <a:rPr lang="ko-KR" sz="1400" u="none" cap="none" strike="noStrike"/>
                        <a:t> 구현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서비스 구축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1/19(목) ~ 2/8(수)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클래스 및 API 구현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DB 연동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화면 설계 및 제작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동작 테스트 및 배포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리팩터링 및 오류 수정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▶코드 구조화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총 개발기간</a:t>
                      </a:r>
                      <a:endParaRPr/>
                    </a:p>
                  </a:txBody>
                  <a:tcPr marT="45725" marB="45725" marR="91450" marL="91450"/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▶ 1/19(목) ~ 2/8(수) (총 3주)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77882a5e1_5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프로젝트 수행 결과</a:t>
            </a:r>
            <a:endParaRPr/>
          </a:p>
        </p:txBody>
      </p:sp>
      <p:sp>
        <p:nvSpPr>
          <p:cNvPr id="166" name="Google Shape;166;g2077882a5e1_5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Medium"/>
              <a:buChar char="•"/>
            </a:pPr>
            <a:r>
              <a:rPr lang="ko-KR" sz="2400">
                <a:latin typeface="Noto Sans Medium"/>
                <a:ea typeface="Noto Sans Medium"/>
                <a:cs typeface="Noto Sans Medium"/>
                <a:sym typeface="Noto Sans Medium"/>
              </a:rPr>
              <a:t>데이터 : Raw data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Medium"/>
              <a:buChar char="•"/>
            </a:pPr>
            <a:r>
              <a:rPr i="0" lang="ko-KR" sz="2000" u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2019~2021 마린소프트 고객사 선박 기자재 발주 내역 정보를 사용</a:t>
            </a:r>
            <a:endParaRPr i="0" sz="2000" u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i="0" sz="2000" u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i="0" sz="2000" u="none" strike="noStrik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67" name="Google Shape;167;g2077882a5e1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040" y="2766212"/>
            <a:ext cx="10295904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077882a5e1_5_0"/>
          <p:cNvPicPr preferRelativeResize="0"/>
          <p:nvPr/>
        </p:nvPicPr>
        <p:blipFill rotWithShape="1">
          <a:blip r:embed="rId4">
            <a:alphaModFix/>
          </a:blip>
          <a:srcRect b="0" l="0" r="0" t="35026"/>
          <a:stretch/>
        </p:blipFill>
        <p:spPr>
          <a:xfrm>
            <a:off x="757668" y="4199125"/>
            <a:ext cx="9695726" cy="19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2023-02-07T05:52:35Z</dcterms:created>
  <dc:creator>. 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0x010100B429446866E178438D5C79641B452762</vt:lpwstr>
  </property>
</Properties>
</file>